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61" r:id="rId4"/>
    <p:sldId id="272" r:id="rId5"/>
    <p:sldId id="281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2" r:id="rId14"/>
    <p:sldId id="260" r:id="rId15"/>
  </p:sldIdLst>
  <p:sldSz cx="12192000" cy="6858000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7245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b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/>
              <a:t>Докладчик: </a:t>
            </a:r>
            <a:r>
              <a:rPr lang="ru-RU" dirty="0" err="1"/>
              <a:t>Матюнин</a:t>
            </a:r>
            <a:r>
              <a:rPr lang="ru-RU" dirty="0"/>
              <a:t> Александр Александрович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06087" y="1294453"/>
            <a:ext cx="8931598" cy="584687"/>
          </a:xfrm>
        </p:spPr>
        <p:txBody>
          <a:bodyPr>
            <a:norm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623612" y="139863"/>
            <a:ext cx="9442421" cy="584686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обучение моделей для прогноза упругости при растяжении, ГПа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86D8E51-A609-E99F-BBD8-A7538E5F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2" y="1775822"/>
            <a:ext cx="2828603" cy="1605251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13608C8-B1E6-A695-A754-351BD05F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064" y="3486556"/>
            <a:ext cx="2994598" cy="1647104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E0362F2-68E0-CC1C-8159-521AB94FE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194" y="3466262"/>
            <a:ext cx="2794359" cy="160525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1A084F9-ED36-CD9D-9783-57ABDB6E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635" y="1764809"/>
            <a:ext cx="2895355" cy="1690549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1E2ACCC-41B2-57B5-38DB-272BEC1D8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1552" y="1788619"/>
            <a:ext cx="2700091" cy="1690550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F6AAEAA-D955-E5C4-7108-976238D1D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564" y="3491594"/>
            <a:ext cx="2994598" cy="1605251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6BE8F1E-8B01-9B59-2DDE-F17A0F7C4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427" y="1779742"/>
            <a:ext cx="2794358" cy="1644631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9C99079F-C988-0CFA-3084-D6F2252BFC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6476" y="5160909"/>
            <a:ext cx="6797932" cy="169852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18D642-F4DB-C08A-6BCD-B911CC999CE0}"/>
              </a:ext>
            </a:extLst>
          </p:cNvPr>
          <p:cNvSpPr txBox="1">
            <a:spLocks/>
          </p:cNvSpPr>
          <p:nvPr/>
        </p:nvSpPr>
        <p:spPr>
          <a:xfrm>
            <a:off x="1008218" y="5681531"/>
            <a:ext cx="2828604" cy="81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ошибок</a:t>
            </a:r>
          </a:p>
        </p:txBody>
      </p:sp>
    </p:spTree>
    <p:extLst>
      <p:ext uri="{BB962C8B-B14F-4D97-AF65-F5344CB8AC3E}">
        <p14:creationId xmlns:p14="http://schemas.microsoft.com/office/powerpoint/2010/main" val="210430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2060" y="1411535"/>
            <a:ext cx="2755095" cy="5027133"/>
          </a:xfrm>
        </p:spPr>
        <p:txBody>
          <a:bodyPr>
            <a:normAutofit/>
          </a:bodyPr>
          <a:lstStyle/>
          <a:p>
            <a:pPr marL="3960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входов и выходов для модели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0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Разбивка на обучающую и тестовую выборки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0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модели и оценка результатов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0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нейросети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0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модели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5C2264-3076-8D08-A604-A8CFDC1BEF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50776" y="1546412"/>
            <a:ext cx="8899123" cy="48876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2893" y="308536"/>
            <a:ext cx="9442421" cy="584686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 для соотношения </a:t>
            </a:r>
            <a:b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«матрица-наполнитель»: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29DEC09-788C-EF6C-8C36-7DB7CBF5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76" y="1546411"/>
            <a:ext cx="2428571" cy="150607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31622CC-053F-9780-AF7E-C2323C831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91" y="1546411"/>
            <a:ext cx="1850188" cy="150607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3B45B257-5386-9E19-C59D-F1C85E46A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334" y="1538421"/>
            <a:ext cx="1605849" cy="895497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508012F9-71EF-8886-703E-4F62AFF7C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872" y="1554027"/>
            <a:ext cx="1611509" cy="879892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5A93E1C-DB43-1367-885C-EED3F8DAB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4411" y="2500599"/>
            <a:ext cx="2110115" cy="557234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C087ACCA-E63E-C473-E021-D3DE7B594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776" y="3098564"/>
            <a:ext cx="2428571" cy="1688589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C432B1D5-A61B-BB8C-6D65-AD7FBA4D9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391" y="3098564"/>
            <a:ext cx="1850188" cy="1688589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снимок экран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D893ABB8-65C0-093C-AFD0-1C5052B6CB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8780" y="3098564"/>
            <a:ext cx="1497451" cy="835049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4FF9817-379A-DA6B-00F5-32652B3750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012871" y="3098564"/>
            <a:ext cx="1611510" cy="879892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CEA25F0-AC51-AAA8-6AEA-6975476751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411" y="4064071"/>
            <a:ext cx="2110114" cy="690563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A9E18DB-BABA-24E3-10CC-2A63A936BB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7156" y="4829951"/>
            <a:ext cx="2428571" cy="1580253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D41283EC-2C6F-3460-BC44-86849582CD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4391" y="4795143"/>
            <a:ext cx="1865349" cy="1635609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6067EC85-5443-DF85-E6BF-AFD86F5A36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5334" y="4754634"/>
            <a:ext cx="1513306" cy="835049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снимок экрана, текст, График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A3C2DDF-696F-EC20-D3DF-5332AE61C6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4283" y="4741286"/>
            <a:ext cx="1513306" cy="839484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E6C2058-57B6-E58B-3DDA-46D76B19F2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04411" y="5705613"/>
            <a:ext cx="2110115" cy="51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8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13066" y="1250577"/>
            <a:ext cx="3950563" cy="5174290"/>
          </a:xfrm>
        </p:spPr>
        <p:txBody>
          <a:bodyPr>
            <a:normAutofit fontScale="85000" lnSpcReduction="10000"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модели для разработки веб-приложения для прогнозирования соотношения «модуль упругости при растяжении» в фреймворке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«Рассчитать».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параметра «Соотношение «матрица – наполнитель»».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Приложение успешно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https://github.com/Matiunin1982/VKR_Kompozit_Matiunin_AA/tree/main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2893" y="423949"/>
            <a:ext cx="9442421" cy="584686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37C9450-1476-AA02-A5F1-C8ACD55D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72" y="4427536"/>
            <a:ext cx="7092378" cy="199733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4BFE58F-4656-1C85-FB67-0A26471A9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793" y="1155794"/>
            <a:ext cx="7336428" cy="31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5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FFFD280-5432-9E7B-BAE2-CA77E96E0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21" y="665461"/>
            <a:ext cx="12120979" cy="5252195"/>
          </a:xfrm>
        </p:spPr>
        <p:txBody>
          <a:bodyPr>
            <a:noAutofit/>
          </a:bodyPr>
          <a:lstStyle/>
          <a:p>
            <a:pPr marL="76200" indent="0" algn="ctr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  <a:p>
            <a:pPr marL="396000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</a:t>
            </a:r>
          </a:p>
          <a:p>
            <a:pPr marL="396000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Составление функций</a:t>
            </a:r>
          </a:p>
          <a:p>
            <a:pPr marL="396000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что то не получалось или ломалась часть кода приходилось долго просматривать различные источники и много раз пробовать </a:t>
            </a:r>
          </a:p>
          <a:p>
            <a:pPr marL="396000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Самой большой трудностью было выкладывание на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гитхаб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часть  кода писал в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гугл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колабе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 приходилось писать и в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вот с ним то и пришлось помучиться, когда нужно было выложить всю работу.</a:t>
            </a:r>
          </a:p>
          <a:p>
            <a:pPr marL="396000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Пробовал работать в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 возможно из за того, что уже привык к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писалось намного медленнее, хотя все приходит с опытом. 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  <a:p>
            <a:pPr marL="396000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некоторое количество достоверных прогнозов.</a:t>
            </a:r>
          </a:p>
          <a:p>
            <a:pPr marL="396000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Примененные модели регрессии не показали высокой эффективности в прогнозировании свойств композитов.</a:t>
            </a:r>
          </a:p>
          <a:p>
            <a:pPr marL="396000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наполнитель».</a:t>
            </a:r>
          </a:p>
          <a:p>
            <a:pPr marL="396000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текущая задача эффективно не решается.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08DB2A-2F4F-26C5-1405-7E043028A9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28731" y="5352046"/>
            <a:ext cx="7654131" cy="1131220"/>
          </a:xfrm>
        </p:spPr>
        <p:txBody>
          <a:bodyPr anchor="ctr">
            <a:normAutofit/>
          </a:bodyPr>
          <a:lstStyle/>
          <a:p>
            <a:pPr marL="76200" indent="0" algn="ctr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ru-RU" sz="600"/>
          </a:p>
        </p:txBody>
      </p:sp>
    </p:spTree>
    <p:extLst>
      <p:ext uri="{BB962C8B-B14F-4D97-AF65-F5344CB8AC3E}">
        <p14:creationId xmlns:p14="http://schemas.microsoft.com/office/powerpoint/2010/main" val="11636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637172A2-2A48-4928-13D5-5A7C2DD46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762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и</a:t>
            </a:r>
            <a:r>
              <a:rPr lang="ru-RU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зучение теоретических основ и методов решения поставленной задачи. Создать и разработать приложение, которое будет предсказывать ряд конечных свойств композиционных материалов основываясь на </a:t>
            </a:r>
            <a:r>
              <a:rPr lang="ru-RU" sz="20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предобученных</a:t>
            </a:r>
            <a:r>
              <a:rPr lang="ru-RU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моделях.</a:t>
            </a:r>
          </a:p>
          <a:p>
            <a:pPr marL="76200" indent="0">
              <a:buNone/>
            </a:pPr>
            <a:r>
              <a:rPr lang="ru-RU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Задачи данной работы:</a:t>
            </a:r>
          </a:p>
          <a:p>
            <a:r>
              <a:rPr lang="ru-RU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Изучить теоретические основы и методы решения поставленной задачи.</a:t>
            </a:r>
            <a:endParaRPr lang="ru-RU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ru-RU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Провести разведочный анализ предложенных данных. Необходимо нарисовать гистограммы распределения каждой из переменной, диаграммы ящика с усами, попарные графики рассеяния точек. Необходимо также для каждой колонки получить среднее, медианное значение, провести анализ и исключение выбросов, проверить наличие пропусков.</a:t>
            </a:r>
            <a:endParaRPr lang="ru-RU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Провести предобработку данных</a:t>
            </a:r>
          </a:p>
          <a:p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Обучить нескольких моделей для прогноза</a:t>
            </a:r>
            <a:endParaRPr lang="ru-RU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Написать нейронную сеть</a:t>
            </a:r>
            <a:endParaRPr lang="ru-RU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Разработать приложение с графическим интерфейсом</a:t>
            </a:r>
          </a:p>
          <a:p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Создать репозиторий в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GitHub</a:t>
            </a:r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/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GitLab</a:t>
            </a:r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и разместить там код исследования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2E0A41C-9068-75AB-001B-D26555DFC6A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задача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lvl="0"/>
            <a:fld id="{00000000-1234-1234-1234-123412341234}" type="slidenum">
              <a:rPr lang="ru-RU" smtClean="0"/>
              <a:pPr lv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7941589-D019-03C9-F02B-3FF8EBD1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909" y="3524436"/>
            <a:ext cx="4687584" cy="2582605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оригами&#10;&#10;Автоматически созданное описание со средним доверительным уровнем">
            <a:extLst>
              <a:ext uri="{FF2B5EF4-FFF2-40B4-BE49-F238E27FC236}">
                <a16:creationId xmlns:a16="http://schemas.microsoft.com/office/drawing/2014/main" id="{0D6EF170-B1E8-C0DD-95BE-4A484961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280" y="741700"/>
            <a:ext cx="6204493" cy="24270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63B5E70-79E3-7D28-80EE-0AB9C551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85" y="1197033"/>
            <a:ext cx="3268247" cy="860366"/>
          </a:xfrm>
        </p:spPr>
        <p:txBody>
          <a:bodyPr/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Начало</a:t>
            </a:r>
            <a:r>
              <a:rPr lang="ru-RU" dirty="0"/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ru-RU" dirty="0"/>
              <a:t>: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B722E60-2202-5BCF-61CB-EBF8B01C8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9" y="2057399"/>
            <a:ext cx="2864790" cy="4376651"/>
          </a:xfrm>
        </p:spPr>
        <p:txBody>
          <a:bodyPr>
            <a:normAutofit fontScale="92500" lnSpcReduction="10000"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теоретических основ, методов решения и практических составляющих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Унификация стиля графиков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понятных переменных, для дальнейшего использования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функций для упрощения и ускорения написания кода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ru-RU" sz="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DFB5E-FF6B-7984-8D04-8C9C7415D80A}"/>
              </a:ext>
            </a:extLst>
          </p:cNvPr>
          <p:cNvSpPr txBox="1"/>
          <p:nvPr/>
        </p:nvSpPr>
        <p:spPr>
          <a:xfrm>
            <a:off x="3249232" y="133678"/>
            <a:ext cx="693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Гистограммы распределения данных до нормализации и после нормализации, в основном симметричные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BBBD-4CD6-2810-AE51-A33650576B73}"/>
              </a:ext>
            </a:extLst>
          </p:cNvPr>
          <p:cNvSpPr txBox="1"/>
          <p:nvPr/>
        </p:nvSpPr>
        <p:spPr>
          <a:xfrm>
            <a:off x="2766008" y="6063348"/>
            <a:ext cx="509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функций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MASE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MAPE)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, снимок экрана, диаграмма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0C41A9D7-21FD-8D83-90E0-EC735C0A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90" y="2740568"/>
            <a:ext cx="3306712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C24D26-5CE8-27E7-ED14-A6F14D14F13C}"/>
              </a:ext>
            </a:extLst>
          </p:cNvPr>
          <p:cNvSpPr txBox="1"/>
          <p:nvPr/>
        </p:nvSpPr>
        <p:spPr>
          <a:xfrm>
            <a:off x="8059920" y="6067522"/>
            <a:ext cx="380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Тепловая карта корреляции</a:t>
            </a: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43941" y="4246984"/>
            <a:ext cx="9626734" cy="828334"/>
          </a:xfrm>
        </p:spPr>
        <p:txBody>
          <a:bodyPr>
            <a:normAutofit/>
          </a:bodyPr>
          <a:lstStyle/>
          <a:p>
            <a:pPr marL="3600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файлов по индексу, тип объединения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данные объединенного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613647" y="423949"/>
            <a:ext cx="10141668" cy="58468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файлов и разведочный анализ: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46FCE7A-366A-95C0-BBC5-2016EB42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93" y="1469832"/>
            <a:ext cx="4695723" cy="268282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24E15B07-4578-2C72-CD2C-B5F4CC067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73" y="1481204"/>
            <a:ext cx="4876800" cy="2684122"/>
          </a:xfrm>
          <a:prstGeom prst="rect">
            <a:avLst/>
          </a:prstGeom>
        </p:spPr>
      </p:pic>
      <p:pic>
        <p:nvPicPr>
          <p:cNvPr id="7" name="Рисунок 6" descr="Изображение выглядит как программное обеспечение, Мультимедийное программное обеспечение,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9D01B12-F6B0-FAB4-5619-338F04DFD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87" y="4873842"/>
            <a:ext cx="10262709" cy="1870976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375833A-DB90-0827-3792-79D1A8D08558}"/>
              </a:ext>
            </a:extLst>
          </p:cNvPr>
          <p:cNvSpPr txBox="1">
            <a:spLocks/>
          </p:cNvSpPr>
          <p:nvPr/>
        </p:nvSpPr>
        <p:spPr>
          <a:xfrm>
            <a:off x="273628" y="1008618"/>
            <a:ext cx="55471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 необходимых библиотек и их версии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76C316A-64D3-587F-C761-4B8257DCA02D}"/>
              </a:ext>
            </a:extLst>
          </p:cNvPr>
          <p:cNvSpPr txBox="1">
            <a:spLocks/>
          </p:cNvSpPr>
          <p:nvPr/>
        </p:nvSpPr>
        <p:spPr>
          <a:xfrm>
            <a:off x="6371237" y="914123"/>
            <a:ext cx="4111379" cy="90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960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файлов</a:t>
            </a:r>
          </a:p>
          <a:p>
            <a:pPr marL="3960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ru-RU" sz="600"/>
          </a:p>
        </p:txBody>
      </p:sp>
      <p:pic>
        <p:nvPicPr>
          <p:cNvPr id="14" name="Рисунок 1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BB4E8AE-7358-2D68-9D29-A1A1E41E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187" y="2007183"/>
            <a:ext cx="3080996" cy="1174824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3048864-5CCE-2D93-B14D-E15487367C72}"/>
              </a:ext>
            </a:extLst>
          </p:cNvPr>
          <p:cNvSpPr txBox="1">
            <a:spLocks/>
          </p:cNvSpPr>
          <p:nvPr/>
        </p:nvSpPr>
        <p:spPr>
          <a:xfrm>
            <a:off x="6723804" y="3893872"/>
            <a:ext cx="3529125" cy="44849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0" i="0" u="none" strike="noStrike" cap="none" baseline="0">
                <a:solidFill>
                  <a:srgbClr val="000000"/>
                </a:solidFill>
                <a:latin typeface="+mn-lt"/>
                <a:ea typeface="ALS Sector Regular" panose="02000000000000000000" pitchFamily="2" charset="0"/>
                <a:cs typeface="ALS Sector Regular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</a:p>
        </p:txBody>
      </p:sp>
      <p:pic>
        <p:nvPicPr>
          <p:cNvPr id="17" name="Рисунок 16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A9C2169-0B9D-5DFC-2411-47984452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03" y="1294000"/>
            <a:ext cx="4748733" cy="2555482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66273F2-4889-F36F-6BA4-54C20B6BA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567" y="3138847"/>
            <a:ext cx="3054487" cy="2983452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C20BC71-6F04-3F56-6D31-DE69FDBF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068" y="4303955"/>
            <a:ext cx="5251473" cy="2312113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58B4D8C-EA90-0675-C632-20CE5EAD8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64" y="3089617"/>
            <a:ext cx="2949789" cy="3041560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B436C83-5F64-F414-B926-E9F6CC76A232}"/>
              </a:ext>
            </a:extLst>
          </p:cNvPr>
          <p:cNvSpPr txBox="1">
            <a:spLocks/>
          </p:cNvSpPr>
          <p:nvPr/>
        </p:nvSpPr>
        <p:spPr>
          <a:xfrm>
            <a:off x="175970" y="1533564"/>
            <a:ext cx="3054488" cy="1546989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0" i="0" u="none" strike="noStrike" cap="none" baseline="0">
                <a:solidFill>
                  <a:srgbClr val="000000"/>
                </a:solidFill>
                <a:latin typeface="+mn-lt"/>
                <a:ea typeface="ALS Sector Regular" panose="02000000000000000000" pitchFamily="2" charset="0"/>
                <a:cs typeface="ALS Sector Regular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уникальных значений с помощью встроенной функции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E5C3A42-8FF3-BC20-12FA-608918E45D52}"/>
              </a:ext>
            </a:extLst>
          </p:cNvPr>
          <p:cNvSpPr txBox="1">
            <a:spLocks/>
          </p:cNvSpPr>
          <p:nvPr/>
        </p:nvSpPr>
        <p:spPr>
          <a:xfrm>
            <a:off x="3478059" y="1344040"/>
            <a:ext cx="3054488" cy="663143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0" i="0" u="none" strike="noStrike" cap="none" baseline="0">
                <a:solidFill>
                  <a:srgbClr val="000000"/>
                </a:solidFill>
                <a:latin typeface="+mn-lt"/>
                <a:ea typeface="ALS Sector Regular" panose="02000000000000000000" pitchFamily="2" charset="0"/>
                <a:cs typeface="ALS Sector Regular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на пропуски и дубликаты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25CED06-2C0C-3A76-BDAF-E95073158E91}"/>
              </a:ext>
            </a:extLst>
          </p:cNvPr>
          <p:cNvSpPr txBox="1">
            <a:spLocks/>
          </p:cNvSpPr>
          <p:nvPr/>
        </p:nvSpPr>
        <p:spPr>
          <a:xfrm>
            <a:off x="1940316" y="302675"/>
            <a:ext cx="10141668" cy="58468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0" i="0" u="none" strike="noStrike" cap="none" baseline="0">
                <a:solidFill>
                  <a:srgbClr val="000000"/>
                </a:solidFill>
                <a:latin typeface="+mn-lt"/>
                <a:ea typeface="ALS Sector Regular" panose="02000000000000000000" pitchFamily="2" charset="0"/>
                <a:cs typeface="ALS Sector Regular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файлов и разведочный анализ: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5BF64F-6FD7-1866-C40B-4DF7A94726E1}"/>
              </a:ext>
            </a:extLst>
          </p:cNvPr>
          <p:cNvSpPr txBox="1">
            <a:spLocks/>
          </p:cNvSpPr>
          <p:nvPr/>
        </p:nvSpPr>
        <p:spPr>
          <a:xfrm>
            <a:off x="6541054" y="867807"/>
            <a:ext cx="5884752" cy="66314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0" i="0" u="none" strike="noStrike" cap="none" baseline="0">
                <a:solidFill>
                  <a:srgbClr val="000000"/>
                </a:solidFill>
                <a:latin typeface="+mn-lt"/>
                <a:ea typeface="ALS Sector Regular" panose="02000000000000000000" pitchFamily="2" charset="0"/>
                <a:cs typeface="ALS Sector Regular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83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73627" y="1480141"/>
            <a:ext cx="4131759" cy="1112139"/>
          </a:xfrm>
        </p:spPr>
        <p:txBody>
          <a:bodyPr>
            <a:norm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вероятности для распределения данных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613647" y="423949"/>
            <a:ext cx="10141668" cy="58468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«сырых» данных: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текст, диаграмма, снимок экран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756EEEC5-3654-C61D-4D2A-3368B8F5B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5"/>
          <a:stretch/>
        </p:blipFill>
        <p:spPr>
          <a:xfrm>
            <a:off x="5211502" y="4055402"/>
            <a:ext cx="4527291" cy="2668939"/>
          </a:xfrm>
          <a:prstGeom prst="rect">
            <a:avLst/>
          </a:prstGeom>
        </p:spPr>
      </p:pic>
      <p:pic>
        <p:nvPicPr>
          <p:cNvPr id="9" name="Рисунок 8" descr="Изображение выглядит как шаблон, текст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C270723-8387-68CD-57EC-0FA2023C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92" y="1309235"/>
            <a:ext cx="6720699" cy="242036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линия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1EC1383-9C86-7BE6-E50A-F219A60AA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47"/>
          <a:stretch/>
        </p:blipFill>
        <p:spPr>
          <a:xfrm>
            <a:off x="422041" y="2273059"/>
            <a:ext cx="3983346" cy="4223136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5F9F5B-494C-A8C3-EA3B-F3719783BAB6}"/>
              </a:ext>
            </a:extLst>
          </p:cNvPr>
          <p:cNvSpPr txBox="1">
            <a:spLocks/>
          </p:cNvSpPr>
          <p:nvPr/>
        </p:nvSpPr>
        <p:spPr>
          <a:xfrm>
            <a:off x="4578755" y="871848"/>
            <a:ext cx="4816241" cy="51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Попарные графики рассеяния точек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817FA-0DC0-3CAB-76E7-522A608E2AF1}"/>
              </a:ext>
            </a:extLst>
          </p:cNvPr>
          <p:cNvSpPr txBox="1">
            <a:spLocks/>
          </p:cNvSpPr>
          <p:nvPr/>
        </p:nvSpPr>
        <p:spPr>
          <a:xfrm>
            <a:off x="4674092" y="3765112"/>
            <a:ext cx="6658483" cy="4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«ящики с усами» для определения выбросов</a:t>
            </a:r>
          </a:p>
        </p:txBody>
      </p:sp>
    </p:spTree>
    <p:extLst>
      <p:ext uri="{BB962C8B-B14F-4D97-AF65-F5344CB8AC3E}">
        <p14:creationId xmlns:p14="http://schemas.microsoft.com/office/powerpoint/2010/main" val="121324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4309" y="1250576"/>
            <a:ext cx="2826468" cy="5027133"/>
          </a:xfrm>
        </p:spPr>
        <p:txBody>
          <a:bodyPr>
            <a:norm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Подсчет количества значений методом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сигм и методом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3 сигм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описание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5C2264-3076-8D08-A604-A8CFDC1BEF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50776" y="1008636"/>
            <a:ext cx="8899123" cy="54254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613647" y="423949"/>
            <a:ext cx="10141668" cy="58468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0E9B0E1D-7769-6F12-71AB-BF37A51B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60" y="1008635"/>
            <a:ext cx="3250640" cy="300772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5D5AE7A1-730C-8DE0-C4AB-3837C4F20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360" y="4016360"/>
            <a:ext cx="6083487" cy="241769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5D26608-6A9E-BC05-A6DE-98BECBF5E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847" y="4016359"/>
            <a:ext cx="2834567" cy="241769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35F723C6-9AB1-3DBD-5AE7-9797D973B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10384"/>
            <a:ext cx="5656607" cy="30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533965" y="3442467"/>
            <a:ext cx="5384407" cy="833109"/>
          </a:xfrm>
        </p:spPr>
        <p:txBody>
          <a:bodyPr>
            <a:norm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графика плотности распределения данных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613647" y="326294"/>
            <a:ext cx="10141668" cy="58468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снимок экрана, текст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F9F356C4-AD70-5CBF-83ED-F1396271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30" y="1260629"/>
            <a:ext cx="10563754" cy="222534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6E55DF3-33FF-206A-CFAC-D059FE2F6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7" y="4069693"/>
            <a:ext cx="5353235" cy="269288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текст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9C65F79F-DB79-E1FE-FD6A-41423D4AC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6" r="3852"/>
          <a:stretch/>
        </p:blipFill>
        <p:spPr>
          <a:xfrm>
            <a:off x="6565137" y="4178074"/>
            <a:ext cx="5353235" cy="2531232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7174221-11DE-6CFF-7EC4-1F732DD416F1}"/>
              </a:ext>
            </a:extLst>
          </p:cNvPr>
          <p:cNvSpPr txBox="1">
            <a:spLocks/>
          </p:cNvSpPr>
          <p:nvPr/>
        </p:nvSpPr>
        <p:spPr>
          <a:xfrm>
            <a:off x="3652136" y="804119"/>
            <a:ext cx="7296402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48412-4433-4EF9-93DB-F83B68234D25}"/>
              </a:ext>
            </a:extLst>
          </p:cNvPr>
          <p:cNvSpPr txBox="1">
            <a:spLocks/>
          </p:cNvSpPr>
          <p:nvPr/>
        </p:nvSpPr>
        <p:spPr>
          <a:xfrm>
            <a:off x="589857" y="3370158"/>
            <a:ext cx="5353235" cy="83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Выведение описательной статистики после 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3924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75974" y="1710260"/>
            <a:ext cx="4999476" cy="2382346"/>
          </a:xfrm>
        </p:spPr>
        <p:txBody>
          <a:bodyPr>
            <a:normAutofit fontScale="92500" lnSpcReduction="10000"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моделей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моделей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ошибок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перекрестной проверкой с количеством блоков 10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Подставление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оптимальных параметров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2893" y="423949"/>
            <a:ext cx="9442421" cy="584686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обучение моделей для прогноза упругости при растяжении, ГПа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6080349F-D23D-18B5-E2CD-A326DE1D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833" y="1598911"/>
            <a:ext cx="6604181" cy="2745585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8A26ECE-9AE4-4E40-7BBC-9E1E1D3B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06" y="4475654"/>
            <a:ext cx="7676965" cy="2382346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435CFDE-99ED-91E4-431E-1478901B3AD8}"/>
              </a:ext>
            </a:extLst>
          </p:cNvPr>
          <p:cNvSpPr txBox="1">
            <a:spLocks/>
          </p:cNvSpPr>
          <p:nvPr/>
        </p:nvSpPr>
        <p:spPr>
          <a:xfrm>
            <a:off x="397666" y="5147740"/>
            <a:ext cx="3830454" cy="113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ошибками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37088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</TotalTime>
  <Words>647</Words>
  <Application>Microsoft Office PowerPoint</Application>
  <PresentationFormat>Широкоэкранный</PresentationFormat>
  <Paragraphs>92</Paragraphs>
  <Slides>14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Open Sans</vt:lpstr>
      <vt:lpstr>ALS Sector Regular</vt:lpstr>
      <vt:lpstr>Noto Sans Symbols</vt:lpstr>
      <vt:lpstr>ALS Sector Bold</vt:lpstr>
      <vt:lpstr>Arial</vt:lpstr>
      <vt:lpstr>Times New Roman</vt:lpstr>
      <vt:lpstr>If,kjyVUNE_28012021</vt:lpstr>
      <vt:lpstr>ВЫПУСКНАЯ КВАЛИФИКАЦИОННАЯ РАБОТА по курсу  «Data Science»</vt:lpstr>
      <vt:lpstr>Презентация PowerPoint</vt:lpstr>
      <vt:lpstr>Начало работы: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Александр</cp:lastModifiedBy>
  <cp:revision>102</cp:revision>
  <dcterms:created xsi:type="dcterms:W3CDTF">2021-02-24T09:03:25Z</dcterms:created>
  <dcterms:modified xsi:type="dcterms:W3CDTF">2023-09-16T09:14:18Z</dcterms:modified>
</cp:coreProperties>
</file>